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3"/>
  </p:sldMasterIdLst>
  <p:notesMasterIdLst>
    <p:notesMasterId r:id="rId16"/>
  </p:notesMasterIdLst>
  <p:handoutMasterIdLst>
    <p:handoutMasterId r:id="rId17"/>
  </p:handoutMasterIdLst>
  <p:sldIdLst>
    <p:sldId id="282" r:id="rId4"/>
    <p:sldId id="292" r:id="rId5"/>
    <p:sldId id="293" r:id="rId6"/>
    <p:sldId id="283" r:id="rId7"/>
    <p:sldId id="291" r:id="rId8"/>
    <p:sldId id="298" r:id="rId9"/>
    <p:sldId id="297" r:id="rId10"/>
    <p:sldId id="299" r:id="rId11"/>
    <p:sldId id="300" r:id="rId12"/>
    <p:sldId id="284" r:id="rId13"/>
    <p:sldId id="294" r:id="rId14"/>
    <p:sldId id="296" r:id="rId15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A3F"/>
    <a:srgbClr val="3D503F"/>
    <a:srgbClr val="31605A"/>
    <a:srgbClr val="32F5F5"/>
    <a:srgbClr val="381E19"/>
    <a:srgbClr val="562614"/>
    <a:srgbClr val="3A180C"/>
    <a:srgbClr val="4D3924"/>
    <a:srgbClr val="6641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6E25E649-3F16-4E02-A733-19D2CDBF48F0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31" autoAdjust="0"/>
  </p:normalViewPr>
  <p:slideViewPr>
    <p:cSldViewPr snapToGrid="0">
      <p:cViewPr varScale="1">
        <p:scale>
          <a:sx n="93" d="100"/>
          <a:sy n="93" d="100"/>
        </p:scale>
        <p:origin x="45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xmlns="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F8DD750-E9C8-498E-B02F-A465CB2BB798}" type="datetime1">
              <a:rPr lang="ru-RU" smtClean="0"/>
              <a:t>04.10.2020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87C6E7-B645-4B70-AC63-7A575D94CEB1}" type="datetime1">
              <a:rPr lang="ru-RU" smtClean="0"/>
              <a:pPr/>
              <a:t>04.10.2020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300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38738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7242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5929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4466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7841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3031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22642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5365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9424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0924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0335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xmlns="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xmlns="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лайд с благодарност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xmlns="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xmlns="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xmlns="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rtlCol="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38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Спасибо за внимание!</a:t>
            </a:r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xmlns="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Полное имя</a:t>
            </a:r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xmlns="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Номер телефона</a:t>
            </a:r>
          </a:p>
        </p:txBody>
      </p:sp>
      <p:sp>
        <p:nvSpPr>
          <p:cNvPr id="9" name="Текст 7">
            <a:extLst>
              <a:ext uri="{FF2B5EF4-FFF2-40B4-BE49-F238E27FC236}">
                <a16:creationId xmlns:a16="http://schemas.microsoft.com/office/drawing/2014/main" xmlns="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Электронная почта или контакт в социальной сети</a:t>
            </a:r>
          </a:p>
        </p:txBody>
      </p:sp>
      <p:sp>
        <p:nvSpPr>
          <p:cNvPr id="10" name="Текст 8">
            <a:extLst>
              <a:ext uri="{FF2B5EF4-FFF2-40B4-BE49-F238E27FC236}">
                <a16:creationId xmlns:a16="http://schemas.microsoft.com/office/drawing/2014/main" xmlns="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Веб-сайт компании</a:t>
            </a:r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xmlns="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xmlns="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xmlns="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 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xmlns="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xmlns="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 столбц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xmlns="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3" name="Текст 5">
            <a:extLst>
              <a:ext uri="{FF2B5EF4-FFF2-40B4-BE49-F238E27FC236}">
                <a16:creationId xmlns:a16="http://schemas.microsoft.com/office/drawing/2014/main" xmlns="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xmlns="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7" name="Текст 7">
            <a:extLst>
              <a:ext uri="{FF2B5EF4-FFF2-40B4-BE49-F238E27FC236}">
                <a16:creationId xmlns:a16="http://schemas.microsoft.com/office/drawing/2014/main" xmlns="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xmlns="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Рисунок 20">
            <a:extLst>
              <a:ext uri="{FF2B5EF4-FFF2-40B4-BE49-F238E27FC236}">
                <a16:creationId xmlns:a16="http://schemas.microsoft.com/office/drawing/2014/main" xmlns="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rtlCol="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38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название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xmlns="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38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 слайда-разделителя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11">
            <a:extLst>
              <a:ext uri="{FF2B5EF4-FFF2-40B4-BE49-F238E27FC236}">
                <a16:creationId xmlns:a16="http://schemas.microsoft.com/office/drawing/2014/main" xmlns="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 rtlCol="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38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 слайда-разделителя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-фотография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xmlns="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свое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xmlns="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-фотография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Рисунок 12">
            <a:extLst>
              <a:ext uri="{FF2B5EF4-FFF2-40B4-BE49-F238E27FC236}">
                <a16:creationId xmlns:a16="http://schemas.microsoft.com/office/drawing/2014/main" xmlns="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xmlns="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-фотография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xmlns="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свое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xmlns="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xmlns="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свое фото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xmlns="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свое фото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олилиния 5">
            <a:extLst>
              <a:ext uri="{FF2B5EF4-FFF2-40B4-BE49-F238E27FC236}">
                <a16:creationId xmlns:a16="http://schemas.microsoft.com/office/drawing/2014/main" xmlns="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ru-RU" noProof="0" dirty="0"/>
          </a:p>
        </p:txBody>
      </p:sp>
      <p:sp>
        <p:nvSpPr>
          <p:cNvPr id="11" name="Полилиния 5">
            <a:extLst>
              <a:ext uri="{FF2B5EF4-FFF2-40B4-BE49-F238E27FC236}">
                <a16:creationId xmlns:a16="http://schemas.microsoft.com/office/drawing/2014/main" xmlns="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ru-RU" noProof="0" dirty="0"/>
          </a:p>
        </p:txBody>
      </p:sp>
      <p:sp>
        <p:nvSpPr>
          <p:cNvPr id="13" name="Полилиния 5">
            <a:extLst>
              <a:ext uri="{FF2B5EF4-FFF2-40B4-BE49-F238E27FC236}">
                <a16:creationId xmlns:a16="http://schemas.microsoft.com/office/drawing/2014/main" xmlns="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ru-RU" noProof="0" dirty="0"/>
          </a:p>
        </p:txBody>
      </p:sp>
      <p:sp>
        <p:nvSpPr>
          <p:cNvPr id="14" name="Полилиния 5">
            <a:extLst>
              <a:ext uri="{FF2B5EF4-FFF2-40B4-BE49-F238E27FC236}">
                <a16:creationId xmlns:a16="http://schemas.microsoft.com/office/drawing/2014/main" xmlns="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ru-RU" noProof="0" dirty="0"/>
          </a:p>
        </p:txBody>
      </p:sp>
      <p:sp>
        <p:nvSpPr>
          <p:cNvPr id="15" name="Полилиния 5">
            <a:extLst>
              <a:ext uri="{FF2B5EF4-FFF2-40B4-BE49-F238E27FC236}">
                <a16:creationId xmlns:a16="http://schemas.microsoft.com/office/drawing/2014/main" xmlns="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xmlns="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3" name="Сравнение слева — заполнитель 1">
            <a:extLst>
              <a:ext uri="{FF2B5EF4-FFF2-40B4-BE49-F238E27FC236}">
                <a16:creationId xmlns:a16="http://schemas.microsoft.com/office/drawing/2014/main" xmlns="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xmlns="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2" name="Сравнение слева — заполнитель 2">
            <a:extLst>
              <a:ext uri="{FF2B5EF4-FFF2-40B4-BE49-F238E27FC236}">
                <a16:creationId xmlns:a16="http://schemas.microsoft.com/office/drawing/2014/main" xmlns="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xmlns="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е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xmlns="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свое фото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xmlns="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rtlCol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ru-RU" noProof="0" dirty="0"/>
              <a:t>Введите подпись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5" name="Прямоугольник: Скругленные углы 24">
            <a:extLst>
              <a:ext uri="{FF2B5EF4-FFF2-40B4-BE49-F238E27FC236}">
                <a16:creationId xmlns:a16="http://schemas.microsoft.com/office/drawing/2014/main" xmlns="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xmlns="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0" r:id="rId11"/>
    <p:sldLayoutId id="2147483652" r:id="rId12"/>
    <p:sldLayoutId id="2147483656" r:id="rId13"/>
    <p:sldLayoutId id="2147483657" r:id="rId14"/>
    <p:sldLayoutId id="2147483655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dmitry-mishchuk/NasaChallengeVirtualPlanetaryExploration" TargetMode="External"/><Relationship Id="rId4" Type="http://schemas.openxmlformats.org/officeDocument/2006/relationships/hyperlink" Target="https://nasa3d.arc.nasa.gov/models#C" TargetMode="Externa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.png"/><Relationship Id="rId3" Type="http://schemas.openxmlformats.org/officeDocument/2006/relationships/image" Target="../media/image18.jpe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21.png"/><Relationship Id="rId4" Type="http://schemas.openxmlformats.org/officeDocument/2006/relationships/image" Target="../media/image19.png"/><Relationship Id="rId9" Type="http://schemas.openxmlformats.org/officeDocument/2006/relationships/image" Target="../media/image1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E5D908F-BAEF-2843-BC2F-691696E72E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79722"/>
            <a:ext cx="10655455" cy="5898555"/>
          </a:xfrm>
        </p:spPr>
      </p:pic>
      <p:sp>
        <p:nvSpPr>
          <p:cNvPr id="25" name="Надпись 24" descr="Акцент слайда для поля заголовка">
            <a:extLst>
              <a:ext uri="{FF2B5EF4-FFF2-40B4-BE49-F238E27FC236}">
                <a16:creationId xmlns:a16="http://schemas.microsoft.com/office/drawing/2014/main" xmlns="" id="{7EF238CB-AB58-4787-8F9C-A1C16929A2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-1" y="3914775"/>
            <a:ext cx="1481849" cy="2200275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solidFill>
            <a:srgbClr val="562614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293" y="3114635"/>
            <a:ext cx="4949073" cy="2514635"/>
          </a:xfrm>
          <a:solidFill>
            <a:srgbClr val="3A180C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rtlCol="0"/>
          <a:lstStyle/>
          <a:p>
            <a:r>
              <a:rPr lang="en-US" sz="5000" dirty="0"/>
              <a:t>Universal </a:t>
            </a:r>
            <a:r>
              <a:rPr lang="en-US" sz="5000" dirty="0" smtClean="0"/>
              <a:t>systems</a:t>
            </a:r>
            <a:endParaRPr lang="ru-RU" sz="5000" dirty="0"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xmlns="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4202130"/>
            <a:ext cx="4000500" cy="1263721"/>
          </a:xfrm>
        </p:spPr>
        <p:txBody>
          <a:bodyPr rtlCol="0"/>
          <a:lstStyle/>
          <a:p>
            <a:r>
              <a:rPr lang="en-US" dirty="0"/>
              <a:t>Making space exploration easier</a:t>
            </a:r>
            <a:r>
              <a:rPr lang="ru-RU" dirty="0" smtClean="0"/>
              <a:t>.</a:t>
            </a:r>
            <a:endParaRPr lang="en-US" dirty="0" smtClean="0"/>
          </a:p>
          <a:p>
            <a:endParaRPr lang="ru-RU" dirty="0" smtClean="0"/>
          </a:p>
          <a:p>
            <a:r>
              <a:rPr lang="en-US" b="1" dirty="0" smtClean="0"/>
              <a:t>Team: KNUCA </a:t>
            </a:r>
            <a:r>
              <a:rPr lang="en-US" b="1" dirty="0"/>
              <a:t>Mechanics </a:t>
            </a:r>
            <a:r>
              <a:rPr lang="en-US" b="1" dirty="0" smtClean="0"/>
              <a:t>NASA</a:t>
            </a:r>
            <a:endParaRPr lang="ru-RU" b="1" dirty="0" smtClean="0"/>
          </a:p>
        </p:txBody>
      </p:sp>
      <p:sp>
        <p:nvSpPr>
          <p:cNvPr id="20" name="Равнобедренный треугольник 19" descr="Тень на слайде для поля заголовка">
            <a:extLst>
              <a:ext uri="{FF2B5EF4-FFF2-40B4-BE49-F238E27FC236}">
                <a16:creationId xmlns:a16="http://schemas.microsoft.com/office/drawing/2014/main" xmlns="" id="{545D50A1-D634-4325-B06C-5450FDF7B8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1000837" y="562927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pic>
        <p:nvPicPr>
          <p:cNvPr id="1026" name="Рисунок 1" descr="КНУБ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8"/>
          <a:stretch>
            <a:fillRect/>
          </a:stretch>
        </p:blipFill>
        <p:spPr bwMode="auto">
          <a:xfrm>
            <a:off x="9817760" y="130596"/>
            <a:ext cx="2374240" cy="2374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Скругленный прямоугольник 5"/>
          <p:cNvSpPr/>
          <p:nvPr/>
        </p:nvSpPr>
        <p:spPr>
          <a:xfrm>
            <a:off x="9637160" y="3719245"/>
            <a:ext cx="2363056" cy="191002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Dmitriy </a:t>
            </a:r>
            <a:r>
              <a:rPr lang="en-US" b="1" dirty="0" err="1" smtClean="0">
                <a:solidFill>
                  <a:schemeClr val="tx1"/>
                </a:solidFill>
              </a:rPr>
              <a:t>Mishchuk</a:t>
            </a:r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mischuk</a:t>
            </a:r>
            <a:r>
              <a:rPr lang="uk-UA" sz="1400" dirty="0">
                <a:solidFill>
                  <a:schemeClr val="tx1"/>
                </a:solidFill>
              </a:rPr>
              <a:t>.</a:t>
            </a:r>
            <a:r>
              <a:rPr lang="en-US" sz="1400" dirty="0">
                <a:solidFill>
                  <a:schemeClr val="tx1"/>
                </a:solidFill>
              </a:rPr>
              <a:t>do</a:t>
            </a:r>
            <a:r>
              <a:rPr lang="uk-UA" sz="1400" dirty="0">
                <a:solidFill>
                  <a:schemeClr val="tx1"/>
                </a:solidFill>
              </a:rPr>
              <a:t>@</a:t>
            </a:r>
            <a:r>
              <a:rPr lang="en-US" sz="1400" dirty="0" err="1">
                <a:solidFill>
                  <a:schemeClr val="tx1"/>
                </a:solidFill>
              </a:rPr>
              <a:t>knuba</a:t>
            </a:r>
            <a:r>
              <a:rPr lang="uk-UA" sz="1400" dirty="0">
                <a:solidFill>
                  <a:schemeClr val="tx1"/>
                </a:solidFill>
              </a:rPr>
              <a:t>.</a:t>
            </a:r>
            <a:r>
              <a:rPr lang="en-US" sz="1400" dirty="0" err="1">
                <a:solidFill>
                  <a:schemeClr val="tx1"/>
                </a:solidFill>
              </a:rPr>
              <a:t>edu</a:t>
            </a:r>
            <a:r>
              <a:rPr lang="uk-UA" sz="1400" dirty="0">
                <a:solidFill>
                  <a:schemeClr val="tx1"/>
                </a:solidFill>
              </a:rPr>
              <a:t>.</a:t>
            </a:r>
            <a:r>
              <a:rPr lang="en-US" sz="1400" dirty="0" err="1">
                <a:solidFill>
                  <a:schemeClr val="tx1"/>
                </a:solidFill>
              </a:rPr>
              <a:t>ua</a:t>
            </a:r>
            <a:endParaRPr lang="en-US" sz="1400" b="1" dirty="0">
              <a:solidFill>
                <a:schemeClr val="tx1"/>
              </a:solidFill>
            </a:endParaRPr>
          </a:p>
          <a:p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err="1" smtClean="0">
                <a:solidFill>
                  <a:schemeClr val="tx1"/>
                </a:solidFill>
              </a:rPr>
              <a:t>Yuvgeniy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Mishchuk</a:t>
            </a:r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mischuk.ieo@knuba.edu.ua</a:t>
            </a:r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b="1" dirty="0"/>
              <a:t>How We Developed This Project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7999"/>
            <a:ext cx="9051247" cy="1303429"/>
          </a:xfrm>
        </p:spPr>
        <p:txBody>
          <a:bodyPr rtlCol="0"/>
          <a:lstStyle/>
          <a:p>
            <a:r>
              <a:rPr lang="ru-RU" dirty="0"/>
              <a:t>Нас вдохновили описание космических миссий </a:t>
            </a:r>
            <a:r>
              <a:rPr lang="ru-RU" dirty="0" smtClean="0"/>
              <a:t>Аполлон </a:t>
            </a:r>
            <a:r>
              <a:rPr lang="ru-RU" dirty="0"/>
              <a:t>которые мы нашли на сайте НАСА. Было интересно почитать и посмотреть фотографии. Основная наша идея это создание универсального и дешевого рабочего оборудования для космонавтов. Помимо стрелы которую мы представили хотим также представить универсальный рабочий инструмент дрель-пила-привод.</a:t>
            </a:r>
            <a:endParaRPr lang="ru-RU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xmlns="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accent1">
              <a:lumMod val="50000"/>
            </a:schemeClr>
          </a:solidFill>
        </p:spPr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10</a:t>
            </a:fld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688" y="2529316"/>
            <a:ext cx="5807467" cy="386959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935" y="2524862"/>
            <a:ext cx="2754096" cy="387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1999"/>
            <a:ext cx="5907155" cy="1088575"/>
          </a:xfrm>
        </p:spPr>
        <p:txBody>
          <a:bodyPr rtlCol="0"/>
          <a:lstStyle/>
          <a:p>
            <a:r>
              <a:rPr lang="en-US" b="1" dirty="0">
                <a:solidFill>
                  <a:schemeClr val="tx1"/>
                </a:solidFill>
              </a:rPr>
              <a:t>How We Used Space Agency Data in This Project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accent1">
              <a:lumMod val="50000"/>
            </a:schemeClr>
          </a:solidFill>
        </p:spPr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11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025" y="-53385"/>
            <a:ext cx="5295975" cy="691138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318983" y="1374932"/>
            <a:ext cx="57324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Мы использовали </a:t>
            </a:r>
            <a:r>
              <a:rPr lang="ru-RU" dirty="0" smtClean="0"/>
              <a:t>данные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endParaRPr lang="en-US" dirty="0"/>
          </a:p>
          <a:p>
            <a:pPr marL="342900" indent="-342900">
              <a:buAutoNum type="arabicPeriod"/>
            </a:pPr>
            <a:r>
              <a:rPr lang="ru-RU" dirty="0" smtClean="0"/>
              <a:t>https</a:t>
            </a:r>
            <a:r>
              <a:rPr lang="ru-RU" dirty="0"/>
              <a:t>://curator.jsc.nasa.gov/lunar/catalogs/other/jsc23454toolcatalog.pdf 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ru-RU" dirty="0" smtClean="0">
                <a:hlinkClick r:id="rId4"/>
              </a:rPr>
              <a:t>https</a:t>
            </a:r>
            <a:r>
              <a:rPr lang="ru-RU" dirty="0">
                <a:hlinkClick r:id="rId4"/>
              </a:rPr>
              <a:t>://</a:t>
            </a:r>
            <a:r>
              <a:rPr lang="ru-RU" dirty="0" smtClean="0">
                <a:hlinkClick r:id="rId4"/>
              </a:rPr>
              <a:t>nasa3d.arc.nasa.gov/models#C</a:t>
            </a:r>
            <a:endParaRPr lang="en-US" dirty="0" smtClean="0"/>
          </a:p>
        </p:txBody>
      </p:sp>
      <p:sp>
        <p:nvSpPr>
          <p:cNvPr id="11" name="Прямоугольник 10"/>
          <p:cNvSpPr/>
          <p:nvPr/>
        </p:nvSpPr>
        <p:spPr>
          <a:xfrm>
            <a:off x="359340" y="2618468"/>
            <a:ext cx="26116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+mj-lt"/>
              </a:rPr>
              <a:t>Project Demo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59340" y="3246450"/>
            <a:ext cx="55064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https://github.com/dmitry-mishchuk/NasaChallengeVirtualPlanetaryExploration</a:t>
            </a:r>
            <a:endParaRPr lang="uk-UA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432000" y="4602814"/>
            <a:ext cx="590715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ftp</a:t>
            </a:r>
            <a:r>
              <a:rPr lang="en-US" dirty="0"/>
              <a:t>://data.asc-csa.gc.ca/users/OpenData_DonneesOuvertes/pub/Lunar%20Exploration%20Analogue%20Deployment%20(LEAD)%20-%20Rover%20Data/</a:t>
            </a:r>
          </a:p>
          <a:p>
            <a:r>
              <a:rPr lang="en-US" dirty="0"/>
              <a:t>https://nasa3d.arc.nasa.gov/models#C</a:t>
            </a:r>
          </a:p>
          <a:p>
            <a:r>
              <a:rPr lang="en-US" dirty="0"/>
              <a:t>https://curator.jsc.nasa.gov/lunar/catalogs/other/jsc23454toolcatalog.pdf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359340" y="3955410"/>
            <a:ext cx="32960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+mj-lt"/>
              </a:rPr>
              <a:t>Data &amp; Resources</a:t>
            </a:r>
            <a:endParaRPr lang="en-US" sz="3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 descr="Изображение">
            <a:extLst>
              <a:ext uri="{FF2B5EF4-FFF2-40B4-BE49-F238E27FC236}">
                <a16:creationId xmlns:a16="http://schemas.microsoft.com/office/drawing/2014/main" xmlns="" id="{C4330FBA-FEA8-B941-8864-B3DEDDE804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8" name="Надпись 37" descr="Акцент для блока заголовка">
            <a:extLst>
              <a:ext uri="{FF2B5EF4-FFF2-40B4-BE49-F238E27FC236}">
                <a16:creationId xmlns:a16="http://schemas.microsoft.com/office/drawing/2014/main" xmlns="" id="{B231FB9C-F234-41D0-A4CE-8C29A5F2F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54303" y="3842399"/>
            <a:ext cx="846997" cy="2200275"/>
          </a:xfrm>
          <a:custGeom>
            <a:avLst/>
            <a:gdLst>
              <a:gd name="connsiteX0" fmla="*/ 99480 w 846997"/>
              <a:gd name="connsiteY0" fmla="*/ 0 h 2200275"/>
              <a:gd name="connsiteX1" fmla="*/ 846997 w 846997"/>
              <a:gd name="connsiteY1" fmla="*/ 0 h 2200275"/>
              <a:gd name="connsiteX2" fmla="*/ 846997 w 846997"/>
              <a:gd name="connsiteY2" fmla="*/ 2200275 h 2200275"/>
              <a:gd name="connsiteX3" fmla="*/ 99480 w 846997"/>
              <a:gd name="connsiteY3" fmla="*/ 2200275 h 2200275"/>
              <a:gd name="connsiteX4" fmla="*/ 0 w 846997"/>
              <a:gd name="connsiteY4" fmla="*/ 2099942 h 2200275"/>
              <a:gd name="connsiteX5" fmla="*/ 0 w 846997"/>
              <a:gd name="connsiteY5" fmla="*/ 100333 h 2200275"/>
              <a:gd name="connsiteX6" fmla="*/ 99480 w 846997"/>
              <a:gd name="connsiteY6" fmla="*/ 0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997" h="2200275">
                <a:moveTo>
                  <a:pt x="99480" y="0"/>
                </a:moveTo>
                <a:lnTo>
                  <a:pt x="846997" y="0"/>
                </a:lnTo>
                <a:lnTo>
                  <a:pt x="846997" y="2200275"/>
                </a:lnTo>
                <a:lnTo>
                  <a:pt x="99480" y="2200275"/>
                </a:lnTo>
                <a:cubicBezTo>
                  <a:pt x="44539" y="2200275"/>
                  <a:pt x="0" y="2155354"/>
                  <a:pt x="0" y="2099942"/>
                </a:cubicBezTo>
                <a:lnTo>
                  <a:pt x="0" y="100333"/>
                </a:lnTo>
                <a:cubicBezTo>
                  <a:pt x="0" y="44921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ru-RU" dirty="0"/>
          </a:p>
        </p:txBody>
      </p:sp>
      <p:sp>
        <p:nvSpPr>
          <p:cNvPr id="35" name="Равнобедренный треугольник 34" descr="Тень для блока заголовка">
            <a:extLst>
              <a:ext uri="{FF2B5EF4-FFF2-40B4-BE49-F238E27FC236}">
                <a16:creationId xmlns:a16="http://schemas.microsoft.com/office/drawing/2014/main" xmlns="" id="{FE193317-B8BD-46CA-B0A6-8A7511B086D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59065" y="5556894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32" name="Полилиния 5" descr="Сплошной контрастный блок">
            <a:extLst>
              <a:ext uri="{FF2B5EF4-FFF2-40B4-BE49-F238E27FC236}">
                <a16:creationId xmlns:a16="http://schemas.microsoft.com/office/drawing/2014/main" xmlns="" id="{85E0D4E1-E389-4671-B0E7-165A10A0542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257349" y="2355010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ru-RU" dirty="0"/>
          </a:p>
        </p:txBody>
      </p:sp>
      <p:sp>
        <p:nvSpPr>
          <p:cNvPr id="33" name="Полилиния 5" descr="Пустой контрастный блок">
            <a:extLst>
              <a:ext uri="{FF2B5EF4-FFF2-40B4-BE49-F238E27FC236}">
                <a16:creationId xmlns:a16="http://schemas.microsoft.com/office/drawing/2014/main" xmlns="" id="{8186FEAF-6E1E-4258-94C3-5C589D4B5AD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ru-RU" dirty="0"/>
          </a:p>
        </p:txBody>
      </p:sp>
      <p:sp>
        <p:nvSpPr>
          <p:cNvPr id="20" name="Заголовок 19">
            <a:extLst>
              <a:ext uri="{FF2B5EF4-FFF2-40B4-BE49-F238E27FC236}">
                <a16:creationId xmlns:a16="http://schemas.microsoft.com/office/drawing/2014/main" xmlns="" id="{7C11A64B-7EA5-442C-8405-73273A5331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293" y="2834640"/>
            <a:ext cx="4459766" cy="3208034"/>
          </a:xfrm>
          <a:solidFill>
            <a:srgbClr val="292A3F"/>
          </a:solidFill>
        </p:spPr>
        <p:txBody>
          <a:bodyPr rtlCol="0"/>
          <a:lstStyle/>
          <a:p>
            <a:pPr rtl="0"/>
            <a:r>
              <a:rPr lang="en-US" dirty="0" smtClean="0"/>
              <a:t>Thanks</a:t>
            </a:r>
            <a:r>
              <a:rPr lang="ru-RU" dirty="0" smtClean="0"/>
              <a:t>!</a:t>
            </a:r>
            <a:endParaRPr lang="ru-RU" dirty="0"/>
          </a:p>
        </p:txBody>
      </p:sp>
      <p:pic>
        <p:nvPicPr>
          <p:cNvPr id="8" name="Графический объект 7" descr="Пользователь" title="Значок — имя докладчика">
            <a:extLst>
              <a:ext uri="{FF2B5EF4-FFF2-40B4-BE49-F238E27FC236}">
                <a16:creationId xmlns:a16="http://schemas.microsoft.com/office/drawing/2014/main" xmlns="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678512" y="3859066"/>
            <a:ext cx="218900" cy="218900"/>
          </a:xfrm>
          <a:prstGeom prst="rect">
            <a:avLst/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r>
              <a:rPr lang="en-US" sz="1800" b="1" dirty="0">
                <a:solidFill>
                  <a:schemeClr val="bg1"/>
                </a:solidFill>
              </a:rPr>
              <a:t>Dmitriy </a:t>
            </a:r>
            <a:r>
              <a:rPr lang="en-US" sz="1800" b="1" dirty="0" err="1">
                <a:solidFill>
                  <a:schemeClr val="bg1"/>
                </a:solidFill>
              </a:rPr>
              <a:t>Mishchuk</a:t>
            </a:r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9" name="Графический объект 8" descr="Конверт" title="Значок — адрес электронной почты докладчика">
            <a:extLst>
              <a:ext uri="{FF2B5EF4-FFF2-40B4-BE49-F238E27FC236}">
                <a16:creationId xmlns:a16="http://schemas.microsoft.com/office/drawing/2014/main" xmlns="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78512" y="4615862"/>
            <a:ext cx="218900" cy="218900"/>
          </a:xfrm>
          <a:prstGeom prst="rect">
            <a:avLst/>
          </a:prstGeom>
        </p:spPr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xmlns="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r>
              <a:rPr lang="en-US" sz="1800" dirty="0" err="1">
                <a:solidFill>
                  <a:schemeClr val="bg1"/>
                </a:solidFill>
              </a:rPr>
              <a:t>mischuk</a:t>
            </a:r>
            <a:r>
              <a:rPr lang="uk-UA" sz="1800" dirty="0">
                <a:solidFill>
                  <a:schemeClr val="bg1"/>
                </a:solidFill>
              </a:rPr>
              <a:t>.</a:t>
            </a:r>
            <a:r>
              <a:rPr lang="en-US" sz="1800" dirty="0">
                <a:solidFill>
                  <a:schemeClr val="bg1"/>
                </a:solidFill>
              </a:rPr>
              <a:t>do</a:t>
            </a:r>
            <a:r>
              <a:rPr lang="uk-UA" sz="1800" dirty="0">
                <a:solidFill>
                  <a:schemeClr val="bg1"/>
                </a:solidFill>
              </a:rPr>
              <a:t>@</a:t>
            </a:r>
            <a:r>
              <a:rPr lang="en-US" sz="1800" dirty="0" err="1">
                <a:solidFill>
                  <a:schemeClr val="bg1"/>
                </a:solidFill>
              </a:rPr>
              <a:t>knuba</a:t>
            </a:r>
            <a:r>
              <a:rPr lang="uk-UA" sz="1800" dirty="0">
                <a:solidFill>
                  <a:schemeClr val="bg1"/>
                </a:solidFill>
              </a:rPr>
              <a:t>.</a:t>
            </a:r>
            <a:r>
              <a:rPr lang="en-US" sz="1800" dirty="0" err="1">
                <a:solidFill>
                  <a:schemeClr val="bg1"/>
                </a:solidFill>
              </a:rPr>
              <a:t>edu</a:t>
            </a:r>
            <a:r>
              <a:rPr lang="uk-UA" sz="1800" dirty="0">
                <a:solidFill>
                  <a:schemeClr val="bg1"/>
                </a:solidFill>
              </a:rPr>
              <a:t>.</a:t>
            </a:r>
            <a:r>
              <a:rPr lang="en-US" sz="1800" dirty="0" err="1">
                <a:solidFill>
                  <a:schemeClr val="bg1"/>
                </a:solidFill>
              </a:rPr>
              <a:t>ua</a:t>
            </a:r>
            <a:endParaRPr lang="en-US" sz="1800" b="1" dirty="0">
              <a:solidFill>
                <a:schemeClr val="bg1"/>
              </a:solidFill>
            </a:endParaRPr>
          </a:p>
          <a:p>
            <a:pPr rtl="0"/>
            <a:endParaRPr lang="ru-RU" sz="1800" dirty="0"/>
          </a:p>
        </p:txBody>
      </p:sp>
      <p:pic>
        <p:nvPicPr>
          <p:cNvPr id="11" name="Графический объект 10" descr="Ссылка">
            <a:extLst>
              <a:ext uri="{FF2B5EF4-FFF2-40B4-BE49-F238E27FC236}">
                <a16:creationId xmlns:a16="http://schemas.microsoft.com/office/drawing/2014/main" xmlns="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7638285" y="5357187"/>
            <a:ext cx="244786" cy="244786"/>
          </a:xfrm>
          <a:prstGeom prst="rect">
            <a:avLst/>
          </a:prstGeom>
        </p:spPr>
      </p:pic>
      <p:sp>
        <p:nvSpPr>
          <p:cNvPr id="22" name="Текст 21">
            <a:extLst>
              <a:ext uri="{FF2B5EF4-FFF2-40B4-BE49-F238E27FC236}">
                <a16:creationId xmlns:a16="http://schemas.microsoft.com/office/drawing/2014/main" xmlns="" id="{43DBE4D9-1044-49A3-ABD5-477041FF2B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34849" y="5313973"/>
            <a:ext cx="3521514" cy="288000"/>
          </a:xfrm>
        </p:spPr>
        <p:txBody>
          <a:bodyPr rtlCol="0"/>
          <a:lstStyle/>
          <a:p>
            <a:pPr rtl="0"/>
            <a:r>
              <a:rPr lang="ru-RU" sz="1800" dirty="0" err="1" smtClean="0"/>
              <a:t>www</a:t>
            </a:r>
            <a:r>
              <a:rPr lang="ru-RU" sz="1800" dirty="0" smtClean="0"/>
              <a:t>.</a:t>
            </a:r>
            <a:r>
              <a:rPr lang="en-US" sz="1800" dirty="0" err="1" smtClean="0"/>
              <a:t>knuba</a:t>
            </a:r>
            <a:r>
              <a:rPr lang="ru-RU" sz="1800" dirty="0" smtClean="0"/>
              <a:t>.</a:t>
            </a:r>
            <a:r>
              <a:rPr lang="en-US" sz="1800" dirty="0" smtClean="0"/>
              <a:t>edu.ua</a:t>
            </a:r>
            <a:endParaRPr lang="ru-RU" sz="1800" dirty="0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88573" y="2971600"/>
            <a:ext cx="1068267" cy="380325"/>
          </a:xfrm>
          <a:prstGeom prst="rect">
            <a:avLst/>
          </a:prstGeom>
        </p:spPr>
      </p:pic>
      <p:sp>
        <p:nvSpPr>
          <p:cNvPr id="19" name="Текст 3">
            <a:extLst>
              <a:ext uri="{FF2B5EF4-FFF2-40B4-BE49-F238E27FC236}">
                <a16:creationId xmlns:a16="http://schemas.microsoft.com/office/drawing/2014/main" xmlns="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68508" y="4208500"/>
            <a:ext cx="3521514" cy="288000"/>
          </a:xfrm>
        </p:spPr>
        <p:txBody>
          <a:bodyPr rtlCol="0"/>
          <a:lstStyle/>
          <a:p>
            <a:r>
              <a:rPr lang="en-US" sz="1800" b="1" dirty="0" err="1">
                <a:solidFill>
                  <a:schemeClr val="bg1"/>
                </a:solidFill>
              </a:rPr>
              <a:t>Yuvgeniy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Mishchuk</a:t>
            </a:r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21" name="Графический объект 7" descr="Пользователь" title="Значок — имя докладчика">
            <a:extLst>
              <a:ext uri="{FF2B5EF4-FFF2-40B4-BE49-F238E27FC236}">
                <a16:creationId xmlns:a16="http://schemas.microsoft.com/office/drawing/2014/main" xmlns="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694843" y="4237813"/>
            <a:ext cx="218900" cy="218900"/>
          </a:xfrm>
          <a:prstGeom prst="rect">
            <a:avLst/>
          </a:prstGeom>
        </p:spPr>
      </p:pic>
      <p:sp>
        <p:nvSpPr>
          <p:cNvPr id="23" name="Текст 5">
            <a:extLst>
              <a:ext uri="{FF2B5EF4-FFF2-40B4-BE49-F238E27FC236}">
                <a16:creationId xmlns:a16="http://schemas.microsoft.com/office/drawing/2014/main" xmlns="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34849" y="4941161"/>
            <a:ext cx="3521514" cy="288000"/>
          </a:xfrm>
        </p:spPr>
        <p:txBody>
          <a:bodyPr rtlCol="0"/>
          <a:lstStyle/>
          <a:p>
            <a:r>
              <a:rPr lang="en-US" sz="1800" dirty="0">
                <a:solidFill>
                  <a:schemeClr val="bg1"/>
                </a:solidFill>
              </a:rPr>
              <a:t>mischuk.ieo@knuba.edu.ua</a:t>
            </a:r>
            <a:endParaRPr lang="en-US" sz="1800" b="1" dirty="0">
              <a:solidFill>
                <a:schemeClr val="bg1"/>
              </a:solidFill>
            </a:endParaRPr>
          </a:p>
          <a:p>
            <a:pPr rtl="0"/>
            <a:endParaRPr lang="ru-RU" sz="1800" dirty="0"/>
          </a:p>
        </p:txBody>
      </p:sp>
      <p:pic>
        <p:nvPicPr>
          <p:cNvPr id="24" name="Графический объект 8" descr="Конверт" title="Значок — адрес электронной почты докладчика">
            <a:extLst>
              <a:ext uri="{FF2B5EF4-FFF2-40B4-BE49-F238E27FC236}">
                <a16:creationId xmlns:a16="http://schemas.microsoft.com/office/drawing/2014/main" xmlns="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87211" y="4983637"/>
            <a:ext cx="218900" cy="218900"/>
          </a:xfrm>
          <a:prstGeom prst="rect">
            <a:avLst/>
          </a:prstGeom>
        </p:spPr>
      </p:pic>
      <p:pic>
        <p:nvPicPr>
          <p:cNvPr id="25" name="Рисунок 1" descr="КНУБА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8"/>
          <a:stretch>
            <a:fillRect/>
          </a:stretch>
        </p:blipFill>
        <p:spPr bwMode="auto">
          <a:xfrm>
            <a:off x="9848583" y="130596"/>
            <a:ext cx="1886571" cy="1886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177FEC3E-B2FE-9045-8D49-89B1E3D20C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2685"/>
            <a:ext cx="8687356" cy="5791005"/>
          </a:xfrm>
        </p:spPr>
      </p:pic>
      <p:sp>
        <p:nvSpPr>
          <p:cNvPr id="24" name="Надпись 23" descr="Контрастный элемент для поля заголовка">
            <a:extLst>
              <a:ext uri="{FF2B5EF4-FFF2-40B4-BE49-F238E27FC236}">
                <a16:creationId xmlns:a16="http://schemas.microsoft.com/office/drawing/2014/main" xmlns="" id="{993B1474-02E3-4509-B5C5-84427653BA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87102" y="1068511"/>
            <a:ext cx="804898" cy="5000495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solidFill>
            <a:srgbClr val="381E19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ru-RU" dirty="0"/>
          </a:p>
        </p:txBody>
      </p:sp>
      <p:sp>
        <p:nvSpPr>
          <p:cNvPr id="18" name="Равнобедренный треугольник 17" descr="Тень для поля заголовка">
            <a:extLst>
              <a:ext uri="{FF2B5EF4-FFF2-40B4-BE49-F238E27FC236}">
                <a16:creationId xmlns:a16="http://schemas.microsoft.com/office/drawing/2014/main" xmlns="" id="{FAB4748B-F532-4C70-827A-5FEA8C08432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91864" y="5548307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8072" y="565079"/>
            <a:ext cx="4836987" cy="4989917"/>
          </a:xfrm>
          <a:solidFill>
            <a:srgbClr val="4D3924"/>
          </a:solidFill>
        </p:spPr>
        <p:txBody>
          <a:bodyPr rtlCol="0"/>
          <a:lstStyle/>
          <a:p>
            <a:pPr rtl="0"/>
            <a:r>
              <a:rPr lang="ru-RU" sz="5000" dirty="0" smtClean="0"/>
              <a:t>В будущем работа в космосе будет такой же обыденной как на Земле сейчас</a:t>
            </a:r>
            <a:endParaRPr lang="ru-RU" sz="5000" dirty="0"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xmlns="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35748" y="4058292"/>
            <a:ext cx="4272052" cy="1326507"/>
          </a:xfrm>
        </p:spPr>
        <p:txBody>
          <a:bodyPr rtlCol="0"/>
          <a:lstStyle/>
          <a:p>
            <a:pPr rtl="0"/>
            <a:r>
              <a:rPr lang="ru-RU" dirty="0" smtClean="0"/>
              <a:t>Мы предлагаем универсальные  инструменты для работы астронавтам в космосе при исследовании других планет и звезд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accent1">
              <a:lumMod val="50000"/>
            </a:schemeClr>
          </a:solidFill>
        </p:spPr>
        <p:txBody>
          <a:bodyPr rtlCol="0"/>
          <a:lstStyle/>
          <a:p>
            <a:pPr rtl="0"/>
            <a:fld id="{19B51A1E-902D-48AF-9020-955120F399B6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588C9C3E-7C4B-EA46-9848-A17249AC33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620"/>
            <a:ext cx="11795125" cy="6634757"/>
          </a:xfrm>
        </p:spPr>
      </p:pic>
      <p:sp>
        <p:nvSpPr>
          <p:cNvPr id="15" name="Полилиния 5" descr="Пустой контрастный элемент">
            <a:extLst>
              <a:ext uri="{FF2B5EF4-FFF2-40B4-BE49-F238E27FC236}">
                <a16:creationId xmlns:a16="http://schemas.microsoft.com/office/drawing/2014/main" xmlns="" id="{10117390-DCFE-4FAE-B3FD-DAECFE779A2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ru-RU" dirty="0"/>
          </a:p>
        </p:txBody>
      </p:sp>
      <p:sp>
        <p:nvSpPr>
          <p:cNvPr id="31" name="Надпись 30" descr="Акцент флага для заголовка">
            <a:extLst>
              <a:ext uri="{FF2B5EF4-FFF2-40B4-BE49-F238E27FC236}">
                <a16:creationId xmlns:a16="http://schemas.microsoft.com/office/drawing/2014/main" xmlns="" id="{8FC2E368-898A-440B-A15C-4C5FB13C57D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1897242" y="2364840"/>
            <a:ext cx="2494930" cy="3139768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solidFill>
            <a:srgbClr val="31605A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ru-RU" dirty="0"/>
          </a:p>
        </p:txBody>
      </p:sp>
      <p:sp>
        <p:nvSpPr>
          <p:cNvPr id="21" name="Равнобедренный треугольник 20" descr="Акцент тени для заголовка">
            <a:extLst>
              <a:ext uri="{FF2B5EF4-FFF2-40B4-BE49-F238E27FC236}">
                <a16:creationId xmlns:a16="http://schemas.microsoft.com/office/drawing/2014/main" xmlns="" id="{59A98ED3-718C-409B-BC1D-07842F9F58E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3915924" y="5096082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6117" y="1684962"/>
            <a:ext cx="4459766" cy="3380197"/>
          </a:xfrm>
          <a:solidFill>
            <a:srgbClr val="3D503F"/>
          </a:solidFill>
        </p:spPr>
        <p:txBody>
          <a:bodyPr rtlCol="0"/>
          <a:lstStyle/>
          <a:p>
            <a:pPr rtl="0"/>
            <a:r>
              <a:rPr lang="ru-RU" sz="5000" dirty="0" smtClean="0"/>
              <a:t>Универсальные системы и механизмы сделают исследования экономными</a:t>
            </a:r>
            <a:endParaRPr lang="ru-RU" sz="500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  <a:solidFill>
            <a:schemeClr val="accent1">
              <a:lumMod val="50000"/>
            </a:schemeClr>
          </a:solidFill>
        </p:spPr>
        <p:txBody>
          <a:bodyPr rtlCol="0"/>
          <a:lstStyle/>
          <a:p>
            <a:pPr rtl="0"/>
            <a:fld id="{19B51A1E-902D-48AF-9020-955120F399B6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b="1" dirty="0" smtClean="0"/>
              <a:t>About</a:t>
            </a:r>
            <a:endParaRPr lang="ru-RU" b="1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1" y="1007999"/>
            <a:ext cx="5472000" cy="902993"/>
          </a:xfrm>
        </p:spPr>
        <p:txBody>
          <a:bodyPr rtlCol="0"/>
          <a:lstStyle/>
          <a:p>
            <a:pPr rtl="0"/>
            <a:r>
              <a:rPr lang="ru-RU" dirty="0" smtClean="0"/>
              <a:t>Мы инженеры и изобретатели из Киевского национального университета строительства и архитектуры.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556000"/>
            <a:ext cx="5472000" cy="3600000"/>
          </a:xfrm>
        </p:spPr>
        <p:txBody>
          <a:bodyPr rtlCol="0"/>
          <a:lstStyle/>
          <a:p>
            <a:pPr marL="0" indent="0" rtl="0">
              <a:buNone/>
            </a:pPr>
            <a:r>
              <a:rPr lang="ru-RU" sz="2800" dirty="0" smtClean="0"/>
              <a:t>Направление которые мы предлагаем. </a:t>
            </a:r>
            <a:endParaRPr lang="ru-RU" sz="2800" dirty="0"/>
          </a:p>
          <a:p>
            <a:pPr rtl="0"/>
            <a:r>
              <a:rPr lang="ru-RU" dirty="0" smtClean="0"/>
              <a:t>Создание универсальных конструкций машин, которые будут многофункциональными и унифицированными</a:t>
            </a:r>
            <a:r>
              <a:rPr lang="ru-RU" dirty="0" smtClean="0"/>
              <a:t>. </a:t>
            </a:r>
            <a:endParaRPr lang="ru-RU" dirty="0"/>
          </a:p>
          <a:p>
            <a:pPr rtl="0"/>
            <a:r>
              <a:rPr lang="ru-RU" dirty="0" smtClean="0"/>
              <a:t>Разработка ручного рабочего инструмента для работе </a:t>
            </a:r>
            <a:r>
              <a:rPr lang="ru-RU" dirty="0" smtClean="0"/>
              <a:t>в космическом пространстве</a:t>
            </a:r>
            <a:r>
              <a:rPr lang="ru-RU" dirty="0" smtClean="0"/>
              <a:t>. </a:t>
            </a:r>
            <a:endParaRPr lang="ru-RU" dirty="0"/>
          </a:p>
          <a:p>
            <a:pPr rtl="0"/>
            <a:r>
              <a:rPr lang="ru-RU" dirty="0" smtClean="0"/>
              <a:t>Разработка рабочих органов для бурение и разрушения горных пород и материалов. 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52FD3342-E198-5348-9EE9-579E8FFF9D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149" y="2063608"/>
            <a:ext cx="4904790" cy="3576037"/>
          </a:xfr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accent1">
              <a:lumMod val="50000"/>
            </a:schemeClr>
          </a:solidFill>
        </p:spPr>
        <p:txBody>
          <a:bodyPr rtlCol="0"/>
          <a:lstStyle/>
          <a:p>
            <a:pPr rtl="0"/>
            <a:fld id="{19B51A1E-902D-48AF-9020-955120F399B6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b="1" dirty="0" smtClean="0"/>
              <a:t>1. </a:t>
            </a:r>
            <a:r>
              <a:rPr lang="en-US" b="1" dirty="0" smtClean="0"/>
              <a:t>JIB System</a:t>
            </a:r>
            <a:endParaRPr lang="ru-RU" b="1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2000" y="1069645"/>
            <a:ext cx="5472000" cy="440656"/>
          </a:xfrm>
        </p:spPr>
        <p:txBody>
          <a:bodyPr rtlCol="0"/>
          <a:lstStyle/>
          <a:p>
            <a:r>
              <a:rPr lang="ru-RU" dirty="0"/>
              <a:t>Модульная грузоподъемная система .</a:t>
            </a:r>
            <a:endParaRPr lang="ru-RU" dirty="0"/>
          </a:p>
        </p:txBody>
      </p:sp>
      <p:sp>
        <p:nvSpPr>
          <p:cNvPr id="29" name="Объект 28">
            <a:extLst>
              <a:ext uri="{FF2B5EF4-FFF2-40B4-BE49-F238E27FC236}">
                <a16:creationId xmlns:a16="http://schemas.microsoft.com/office/drawing/2014/main" xmlns="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9533" y="1826535"/>
            <a:ext cx="3826719" cy="3600000"/>
          </a:xfrm>
        </p:spPr>
        <p:txBody>
          <a:bodyPr rtlCol="0"/>
          <a:lstStyle/>
          <a:p>
            <a:pPr marL="0" indent="0" algn="just">
              <a:buNone/>
            </a:pPr>
            <a:r>
              <a:rPr lang="ru-RU" dirty="0"/>
              <a:t>Наше решение стрелы для грузоподъемной машины состоит в том, что мы предлагаем модульную систему которую можно будет использовать для разных целей. Основное назначение это рама крана который можно будет применять для перемещения грузов массой до 1оо кг в пересчете на земную силу тяжести. Также наша конструкция является модульной и ее можно будет использовать для постройки каркасов жилых и нежилых отсеков и сооружений. Масса 2 метровой секции при этом не превышает 16 кг. Таким образом астронавт сможет с легкостью перемещать подобную конструкцию</a:t>
            </a:r>
            <a:r>
              <a:rPr lang="ru-RU" b="1" dirty="0"/>
              <a:t>.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C6CDA85C-88C0-6444-B1E8-D661956A20E8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791" y="1826535"/>
            <a:ext cx="7427975" cy="3535215"/>
          </a:xfr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accent1">
              <a:lumMod val="50000"/>
            </a:schemeClr>
          </a:solidFill>
        </p:spPr>
        <p:txBody>
          <a:bodyPr rtlCol="0"/>
          <a:lstStyle/>
          <a:p>
            <a:pPr rtl="0"/>
            <a:fld id="{19B51A1E-902D-48AF-9020-955120F399B6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6452170" y="570135"/>
            <a:ext cx="4274049" cy="857973"/>
          </a:xfrm>
          <a:prstGeom prst="roundRect">
            <a:avLst/>
          </a:prstGeom>
          <a:solidFill>
            <a:schemeClr val="accent5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Секция стрелы состоит из алюминиевого профиля и листовой </a:t>
            </a:r>
            <a:r>
              <a:rPr lang="ru-RU" dirty="0" smtClean="0">
                <a:solidFill>
                  <a:schemeClr val="bg1"/>
                </a:solidFill>
              </a:rPr>
              <a:t>ф</a:t>
            </a:r>
            <a:r>
              <a:rPr lang="ru-RU" dirty="0" smtClean="0">
                <a:solidFill>
                  <a:schemeClr val="bg1"/>
                </a:solidFill>
              </a:rPr>
              <a:t>ермы общим весом 16 кг</a:t>
            </a:r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5" name="Стрелка вниз 4"/>
          <p:cNvSpPr/>
          <p:nvPr/>
        </p:nvSpPr>
        <p:spPr>
          <a:xfrm>
            <a:off x="8167955" y="1428108"/>
            <a:ext cx="770562" cy="1243173"/>
          </a:xfrm>
          <a:prstGeom prst="downArrow">
            <a:avLst/>
          </a:prstGeom>
          <a:solidFill>
            <a:schemeClr val="accent5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4869951" y="5347851"/>
            <a:ext cx="3421293" cy="1114594"/>
          </a:xfrm>
          <a:prstGeom prst="roundRect">
            <a:avLst/>
          </a:prstGeom>
          <a:solidFill>
            <a:schemeClr val="accent5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Электрический подъемный механизм на винтовой передаче грузоподъемностью 400 кг</a:t>
            </a:r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7" name="Стрелка вверх 6"/>
          <p:cNvSpPr/>
          <p:nvPr/>
        </p:nvSpPr>
        <p:spPr>
          <a:xfrm>
            <a:off x="6020656" y="4005561"/>
            <a:ext cx="832206" cy="1356189"/>
          </a:xfrm>
          <a:prstGeom prst="upArrow">
            <a:avLst/>
          </a:prstGeom>
          <a:solidFill>
            <a:schemeClr val="accent5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21725"/>
            <a:ext cx="3908977" cy="707109"/>
          </a:xfrm>
        </p:spPr>
        <p:txBody>
          <a:bodyPr rtlCol="0"/>
          <a:lstStyle/>
          <a:p>
            <a:r>
              <a:rPr lang="en-US" dirty="0" smtClean="0"/>
              <a:t>Strength calculation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2000" y="1460063"/>
            <a:ext cx="3790679" cy="1889312"/>
          </a:xfrm>
        </p:spPr>
        <p:txBody>
          <a:bodyPr rtlCol="0"/>
          <a:lstStyle/>
          <a:p>
            <a:r>
              <a:rPr lang="ru-RU" dirty="0"/>
              <a:t>Предварительно мы оценили </a:t>
            </a:r>
            <a:r>
              <a:rPr lang="ru-RU" dirty="0" smtClean="0"/>
              <a:t>технические параметры стреловой системы </a:t>
            </a:r>
            <a:r>
              <a:rPr lang="ru-RU" dirty="0"/>
              <a:t>в системе прочностного </a:t>
            </a:r>
            <a:r>
              <a:rPr lang="ru-RU" dirty="0" smtClean="0"/>
              <a:t>анализа методом конечных элементов.</a:t>
            </a:r>
          </a:p>
          <a:p>
            <a:r>
              <a:rPr lang="ru-RU" dirty="0" smtClean="0"/>
              <a:t>Нагрузка по расчетам внешней силой составила 1200 Н при вылете 2200 мм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C6CDA85C-88C0-6444-B1E8-D661956A20E8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977" y="333185"/>
            <a:ext cx="7386679" cy="3535215"/>
          </a:xfr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accent1">
              <a:lumMod val="50000"/>
            </a:schemeClr>
          </a:solidFill>
        </p:spPr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6</a:t>
            </a:fld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C6CDA85C-88C0-6444-B1E8-D661956A20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61" y="3537678"/>
            <a:ext cx="6516194" cy="3139753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</p:pic>
      <p:sp>
        <p:nvSpPr>
          <p:cNvPr id="13" name="Текст 2">
            <a:extLst>
              <a:ext uri="{FF2B5EF4-FFF2-40B4-BE49-F238E27FC236}">
                <a16:creationId xmlns:a16="http://schemas.microsoft.com/office/drawing/2014/main" xmlns="" id="{97C06D93-65F2-4552-88CF-83318CBE2CFC}"/>
              </a:ext>
            </a:extLst>
          </p:cNvPr>
          <p:cNvSpPr txBox="1">
            <a:spLocks/>
          </p:cNvSpPr>
          <p:nvPr/>
        </p:nvSpPr>
        <p:spPr>
          <a:xfrm>
            <a:off x="7324190" y="4387931"/>
            <a:ext cx="3247918" cy="18893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Так как конструкция является модульной мы предлагаем ее использовать для строительства каркасов жилых сооружений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075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ru-RU" b="1" dirty="0" smtClean="0"/>
              <a:t>2. </a:t>
            </a:r>
            <a:r>
              <a:rPr lang="en-US" b="1" dirty="0" smtClean="0"/>
              <a:t>U</a:t>
            </a:r>
            <a:r>
              <a:rPr lang="en-US" b="1" dirty="0" smtClean="0"/>
              <a:t>niversal </a:t>
            </a:r>
            <a:r>
              <a:rPr lang="en-US" b="1" dirty="0"/>
              <a:t>tool</a:t>
            </a:r>
            <a:endParaRPr lang="ru-RU" b="1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1" y="1008000"/>
            <a:ext cx="9585502" cy="381682"/>
          </a:xfrm>
        </p:spPr>
        <p:txBody>
          <a:bodyPr rtlCol="0"/>
          <a:lstStyle/>
          <a:p>
            <a:pPr rtl="0"/>
            <a:r>
              <a:rPr lang="ru-RU" dirty="0" smtClean="0"/>
              <a:t>Мы предлагаем унифицированные инструменты с взаимозаменяемыми частями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accent1">
              <a:lumMod val="50000"/>
            </a:schemeClr>
          </a:solidFill>
        </p:spPr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7</a:t>
            </a:fld>
            <a:endParaRPr lang="ru-RU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C6CDA85C-88C0-6444-B1E8-D661956A20E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821" y="2345663"/>
            <a:ext cx="4025399" cy="2914706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C6CDA85C-88C0-6444-B1E8-D661956A20E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69" y="2268324"/>
            <a:ext cx="3942525" cy="2992045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</p:pic>
      <p:sp>
        <p:nvSpPr>
          <p:cNvPr id="11" name="Стрелка вправо 10"/>
          <p:cNvSpPr/>
          <p:nvPr/>
        </p:nvSpPr>
        <p:spPr>
          <a:xfrm>
            <a:off x="5253577" y="3458832"/>
            <a:ext cx="1089061" cy="68836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0" name="Текст 2">
            <a:extLst>
              <a:ext uri="{FF2B5EF4-FFF2-40B4-BE49-F238E27FC236}">
                <a16:creationId xmlns:a16="http://schemas.microsoft.com/office/drawing/2014/main" xmlns="" id="{97C06D93-65F2-4552-88CF-83318CBE2CFC}"/>
              </a:ext>
            </a:extLst>
          </p:cNvPr>
          <p:cNvSpPr txBox="1">
            <a:spLocks/>
          </p:cNvSpPr>
          <p:nvPr/>
        </p:nvSpPr>
        <p:spPr>
          <a:xfrm>
            <a:off x="2924131" y="1577003"/>
            <a:ext cx="5472000" cy="50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Linear actuator </a:t>
            </a:r>
            <a:r>
              <a:rPr lang="en-US" dirty="0" smtClean="0"/>
              <a:t>– </a:t>
            </a:r>
            <a:r>
              <a:rPr lang="ru-RU" dirty="0" smtClean="0"/>
              <a:t>линейный электропривод на винтовой придаче с модульной системой замены двигателя</a:t>
            </a:r>
            <a:endParaRPr lang="ru-RU" dirty="0"/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3887114" y="5619364"/>
            <a:ext cx="4274049" cy="857973"/>
          </a:xfrm>
          <a:prstGeom prst="roundRect">
            <a:avLst/>
          </a:prstGeom>
          <a:solidFill>
            <a:schemeClr val="accent5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Электрический двигатель можно легко отсоединить и использовать его в других механизмах</a:t>
            </a:r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12" name="Стрелка вверх 11"/>
          <p:cNvSpPr/>
          <p:nvPr/>
        </p:nvSpPr>
        <p:spPr>
          <a:xfrm rot="8553481">
            <a:off x="3369274" y="4642595"/>
            <a:ext cx="450713" cy="815531"/>
          </a:xfrm>
          <a:prstGeom prst="up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2" name="Стрелка вверх 21"/>
          <p:cNvSpPr/>
          <p:nvPr/>
        </p:nvSpPr>
        <p:spPr>
          <a:xfrm rot="3001020">
            <a:off x="8323020" y="4720042"/>
            <a:ext cx="404276" cy="815531"/>
          </a:xfrm>
          <a:prstGeom prst="up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9385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accent1">
              <a:lumMod val="50000"/>
            </a:schemeClr>
          </a:solidFill>
        </p:spPr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8</a:t>
            </a:fld>
            <a:endParaRPr lang="ru-RU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C6CDA85C-88C0-6444-B1E8-D661956A20E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452" y="2225003"/>
            <a:ext cx="4404581" cy="2857338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C6CDA85C-88C0-6444-B1E8-D661956A20E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09" y="2225003"/>
            <a:ext cx="4273585" cy="2857338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</p:pic>
      <p:sp>
        <p:nvSpPr>
          <p:cNvPr id="11" name="Стрелка вправо 10"/>
          <p:cNvSpPr/>
          <p:nvPr/>
        </p:nvSpPr>
        <p:spPr>
          <a:xfrm>
            <a:off x="5253577" y="3458832"/>
            <a:ext cx="1089061" cy="68836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0" name="Текст 2">
            <a:extLst>
              <a:ext uri="{FF2B5EF4-FFF2-40B4-BE49-F238E27FC236}">
                <a16:creationId xmlns:a16="http://schemas.microsoft.com/office/drawing/2014/main" xmlns="" id="{97C06D93-65F2-4552-88CF-83318CBE2CFC}"/>
              </a:ext>
            </a:extLst>
          </p:cNvPr>
          <p:cNvSpPr txBox="1">
            <a:spLocks/>
          </p:cNvSpPr>
          <p:nvPr/>
        </p:nvSpPr>
        <p:spPr>
          <a:xfrm>
            <a:off x="3288138" y="1039042"/>
            <a:ext cx="5472000" cy="50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Drill </a:t>
            </a:r>
            <a:r>
              <a:rPr lang="en-US" dirty="0" smtClean="0"/>
              <a:t>– </a:t>
            </a:r>
            <a:r>
              <a:rPr lang="ru-RU" dirty="0" smtClean="0"/>
              <a:t>электрическая дрель с модульной системой замены двигателя и аккумулятора</a:t>
            </a:r>
            <a:endParaRPr lang="ru-RU" dirty="0"/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3887114" y="5511122"/>
            <a:ext cx="4274049" cy="966215"/>
          </a:xfrm>
          <a:prstGeom prst="roundRect">
            <a:avLst/>
          </a:prstGeom>
          <a:solidFill>
            <a:schemeClr val="accent5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Электрический двигатель и аккумулятор легко отсоединить и используются в других механизмах</a:t>
            </a:r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12" name="Стрелка вверх 11"/>
          <p:cNvSpPr/>
          <p:nvPr/>
        </p:nvSpPr>
        <p:spPr>
          <a:xfrm rot="8553481">
            <a:off x="3369274" y="4642595"/>
            <a:ext cx="450713" cy="815531"/>
          </a:xfrm>
          <a:prstGeom prst="up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2" name="Стрелка вверх 21"/>
          <p:cNvSpPr/>
          <p:nvPr/>
        </p:nvSpPr>
        <p:spPr>
          <a:xfrm rot="3001020">
            <a:off x="8323020" y="4720042"/>
            <a:ext cx="404276" cy="815531"/>
          </a:xfrm>
          <a:prstGeom prst="up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6259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accent1">
              <a:lumMod val="50000"/>
            </a:schemeClr>
          </a:solidFill>
        </p:spPr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9</a:t>
            </a:fld>
            <a:endParaRPr lang="ru-RU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C6CDA85C-88C0-6444-B1E8-D661956A20E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821" y="2446351"/>
            <a:ext cx="4415817" cy="263599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C6CDA85C-88C0-6444-B1E8-D661956A20E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28" y="2446351"/>
            <a:ext cx="3697607" cy="263599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</p:pic>
      <p:sp>
        <p:nvSpPr>
          <p:cNvPr id="11" name="Стрелка вправо 10"/>
          <p:cNvSpPr/>
          <p:nvPr/>
        </p:nvSpPr>
        <p:spPr>
          <a:xfrm>
            <a:off x="5253577" y="3458832"/>
            <a:ext cx="1089061" cy="68836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0" name="Текст 2">
            <a:extLst>
              <a:ext uri="{FF2B5EF4-FFF2-40B4-BE49-F238E27FC236}">
                <a16:creationId xmlns:a16="http://schemas.microsoft.com/office/drawing/2014/main" xmlns="" id="{97C06D93-65F2-4552-88CF-83318CBE2CFC}"/>
              </a:ext>
            </a:extLst>
          </p:cNvPr>
          <p:cNvSpPr txBox="1">
            <a:spLocks/>
          </p:cNvSpPr>
          <p:nvPr/>
        </p:nvSpPr>
        <p:spPr>
          <a:xfrm>
            <a:off x="3062107" y="1099114"/>
            <a:ext cx="5472000" cy="7552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Cutting </a:t>
            </a:r>
            <a:r>
              <a:rPr lang="en-US" b="1" dirty="0"/>
              <a:t>machine</a:t>
            </a:r>
            <a:r>
              <a:rPr lang="en-US" b="1" dirty="0" smtClean="0"/>
              <a:t> </a:t>
            </a:r>
            <a:r>
              <a:rPr lang="en-US" dirty="0" smtClean="0"/>
              <a:t>– </a:t>
            </a:r>
            <a:r>
              <a:rPr lang="ru-RU" dirty="0" smtClean="0"/>
              <a:t>электрическая угловая отрезная машина с модульной системой замены двигателя и аккумулятора</a:t>
            </a:r>
            <a:endParaRPr lang="ru-RU" dirty="0"/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3887114" y="5511122"/>
            <a:ext cx="4274049" cy="966215"/>
          </a:xfrm>
          <a:prstGeom prst="roundRect">
            <a:avLst/>
          </a:prstGeom>
          <a:solidFill>
            <a:schemeClr val="accent5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Электрический двигатель и аккумулятор легко отсоединить и используются в других механизмах</a:t>
            </a:r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12" name="Стрелка вверх 11"/>
          <p:cNvSpPr/>
          <p:nvPr/>
        </p:nvSpPr>
        <p:spPr>
          <a:xfrm rot="8553481">
            <a:off x="3369274" y="4642595"/>
            <a:ext cx="450713" cy="815531"/>
          </a:xfrm>
          <a:prstGeom prst="up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2" name="Стрелка вверх 21"/>
          <p:cNvSpPr/>
          <p:nvPr/>
        </p:nvSpPr>
        <p:spPr>
          <a:xfrm rot="3001020">
            <a:off x="8323020" y="4720042"/>
            <a:ext cx="404276" cy="815531"/>
          </a:xfrm>
          <a:prstGeom prst="up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9825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6552_TF16411253.potx" id="{484AC4F0-DFB1-44B1-A48A-4A4E5B9BAE55}" vid="{642D7752-446B-4E16-8C1E-EACC99EB30B7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8A50AA-654B-45CA-B6AD-FDA9E9535EF9}">
  <ds:schemaRefs>
    <ds:schemaRef ds:uri="http://schemas.microsoft.com/office/2006/documentManagement/types"/>
    <ds:schemaRef ds:uri="http://schemas.microsoft.com/office/infopath/2007/PartnerControls"/>
    <ds:schemaRef ds:uri="http://schemas.microsoft.com/sharepoint/v3"/>
    <ds:schemaRef ds:uri="fb0879af-3eba-417a-a55a-ffe6dcd6ca77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6dc4bcd6-49db-4c07-9060-8acfc67cef9f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D4F06F66-218D-4D1C-873A-158A1848B8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Геометрическая презентация</Template>
  <TotalTime>0</TotalTime>
  <Words>489</Words>
  <Application>Microsoft Office PowerPoint</Application>
  <PresentationFormat>Широкоэкранный</PresentationFormat>
  <Paragraphs>75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Corbel</vt:lpstr>
      <vt:lpstr>Times New Roman</vt:lpstr>
      <vt:lpstr>Тема Office</vt:lpstr>
      <vt:lpstr>Universal systems</vt:lpstr>
      <vt:lpstr>В будущем работа в космосе будет такой же обыденной как на Земле сейчас</vt:lpstr>
      <vt:lpstr>Универсальные системы и механизмы сделают исследования экономными</vt:lpstr>
      <vt:lpstr>About</vt:lpstr>
      <vt:lpstr>1. JIB System</vt:lpstr>
      <vt:lpstr>Strength calculation</vt:lpstr>
      <vt:lpstr>2. Universal tool</vt:lpstr>
      <vt:lpstr>Презентация PowerPoint</vt:lpstr>
      <vt:lpstr>Презентация PowerPoint</vt:lpstr>
      <vt:lpstr>How We Developed This Project</vt:lpstr>
      <vt:lpstr>How We Used Space Agency Data in This Project</vt:lpstr>
      <vt:lpstr>Thanks!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2020-10-04T13:21:34Z</dcterms:created>
  <dcterms:modified xsi:type="dcterms:W3CDTF">2020-10-04T15:06:44Z</dcterms:modified>
</cp:coreProperties>
</file>